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</p:sldMasterIdLst>
  <p:notesMasterIdLst>
    <p:notesMasterId r:id="rId17"/>
  </p:notesMasterIdLst>
  <p:handoutMasterIdLst>
    <p:handoutMasterId r:id="rId18"/>
  </p:handoutMasterIdLst>
  <p:sldIdLst>
    <p:sldId id="456" r:id="rId2"/>
    <p:sldId id="486" r:id="rId3"/>
    <p:sldId id="319" r:id="rId4"/>
    <p:sldId id="485" r:id="rId5"/>
    <p:sldId id="500" r:id="rId6"/>
    <p:sldId id="502" r:id="rId7"/>
    <p:sldId id="487" r:id="rId8"/>
    <p:sldId id="488" r:id="rId9"/>
    <p:sldId id="496" r:id="rId10"/>
    <p:sldId id="495" r:id="rId11"/>
    <p:sldId id="370" r:id="rId12"/>
    <p:sldId id="422" r:id="rId13"/>
    <p:sldId id="503" r:id="rId14"/>
    <p:sldId id="480" r:id="rId15"/>
    <p:sldId id="43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669900"/>
    <a:srgbClr val="CCCCFF"/>
    <a:srgbClr val="FFFFFF"/>
    <a:srgbClr val="389447"/>
    <a:srgbClr val="CC33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1" autoAdjust="0"/>
    <p:restoredTop sz="94493" autoAdjust="0"/>
  </p:normalViewPr>
  <p:slideViewPr>
    <p:cSldViewPr>
      <p:cViewPr>
        <p:scale>
          <a:sx n="66" d="100"/>
          <a:sy n="66" d="100"/>
        </p:scale>
        <p:origin x="-198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Cyprus Department of Customs and Excise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4CEC03F-02D2-495B-82BA-9B19F4702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8767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Cyprus Department of Customs and Excise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EEE768-5A2B-4CF2-8DB1-CF5D8EB4B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053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Department of Customs and Excise</a:t>
            </a: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Cyprus Department of Customs and Excise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Cyprus Department of Customs and Excise</a:t>
            </a: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Cyprus Department of Customs and Excise</a:t>
            </a: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Cyprus Department of Customs and Excise</a:t>
            </a: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Cyprus Department of Customs and Excise</a:t>
            </a: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Cyprus Department of Customs and Excise</a:t>
            </a: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Cyprus Department of Customs and Excise</a:t>
            </a: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C8F7-7D63-4451-9FC2-F8B2409E7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29CC-03B5-464A-B329-2E7907856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F1A0-CE53-46F6-9118-C08A546D4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8CE14-E5DA-4426-AEFE-63E8BD579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53546-F44F-4560-ABF4-679E70559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6A98-68CD-4F6B-A79F-E3CAF71CE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A270D-959B-4503-A90E-7C8824142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921CC-C54D-49CF-BE9F-16DFA020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BA06B-49D2-427B-A4F7-F42C72E9F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116AE-E716-4A60-A194-CB0CBCDD1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B0A41-84A7-4D4C-8B2A-4B1776EE7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83BE-C102-42EC-B752-C1937E08F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ABEE"/>
            </a:gs>
            <a:gs pos="50000">
              <a:srgbClr val="BACBF2"/>
            </a:gs>
            <a:gs pos="100000">
              <a:srgbClr val="DEE5F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8CE10FC-86A2-471F-A886-3AABB0610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3082" name="Picture 17" descr="new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457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8"/>
          <p:cNvSpPr txBox="1">
            <a:spLocks noChangeArrowheads="1"/>
          </p:cNvSpPr>
          <p:nvPr userDrawn="1"/>
        </p:nvSpPr>
        <p:spPr bwMode="auto">
          <a:xfrm>
            <a:off x="990600" y="3810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800" b="1">
                <a:solidFill>
                  <a:schemeClr val="bg2"/>
                </a:solidFill>
                <a:latin typeface="Arial" charset="0"/>
                <a:cs typeface="+mn-cs"/>
              </a:rPr>
              <a:t>Department of Customs and Excise</a:t>
            </a:r>
            <a:r>
              <a:rPr lang="en-US" sz="1800" b="1">
                <a:latin typeface="Arial" charset="0"/>
                <a:cs typeface="+mn-cs"/>
              </a:rPr>
              <a:t>  </a:t>
            </a:r>
          </a:p>
        </p:txBody>
      </p:sp>
      <p:pic>
        <p:nvPicPr>
          <p:cNvPr id="3084" name="Picture 19"/>
          <p:cNvPicPr>
            <a:picLocks noChangeAspect="1" noChangeArrowheads="1"/>
          </p:cNvPicPr>
          <p:nvPr userDrawn="1"/>
        </p:nvPicPr>
        <p:blipFill>
          <a:blip r:embed="rId15" cstate="print"/>
          <a:srcRect l="12314" r="12593"/>
          <a:stretch>
            <a:fillRect/>
          </a:stretch>
        </p:blipFill>
        <p:spPr bwMode="auto">
          <a:xfrm>
            <a:off x="8153400" y="457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4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5" r:id="rId8"/>
    <p:sldLayoutId id="2147484240" r:id="rId9"/>
    <p:sldLayoutId id="2147484241" r:id="rId10"/>
    <p:sldLayoutId id="2147484242" r:id="rId11"/>
    <p:sldLayoutId id="214748424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-95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-95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-95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-95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-95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-95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-95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-95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Microsoft_Word_97_-_2003_Document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676400"/>
            <a:ext cx="6324600" cy="16764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latin typeface="Comic Sans MS" pitchFamily="66" charset="0"/>
              </a:rPr>
              <a:t>“Manifest System”</a:t>
            </a:r>
            <a:br>
              <a:rPr lang="en-US" sz="3600" b="1" dirty="0" smtClean="0">
                <a:latin typeface="Comic Sans MS" pitchFamily="66" charset="0"/>
              </a:rPr>
            </a:br>
            <a:endParaRPr lang="en-US" sz="36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038600"/>
            <a:ext cx="8229600" cy="1905000"/>
          </a:xfrm>
        </p:spPr>
        <p:txBody>
          <a:bodyPr/>
          <a:lstStyle/>
          <a:p>
            <a:pPr defTabSz="822325">
              <a:buClr>
                <a:schemeClr val="accent6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en-US" sz="1600" dirty="0" smtClean="0"/>
              <a:t>                                           </a:t>
            </a:r>
            <a:r>
              <a:rPr lang="en-US" sz="3200" dirty="0" smtClean="0"/>
              <a:t> </a:t>
            </a:r>
            <a:endParaRPr lang="en-US" sz="1800" b="1" dirty="0" smtClean="0"/>
          </a:p>
          <a:p>
            <a:pPr defTabSz="822325">
              <a:buClr>
                <a:schemeClr val="accent6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en-US" sz="1800" b="1" dirty="0" smtClean="0"/>
              <a:t>                                             </a:t>
            </a:r>
            <a:r>
              <a:rPr lang="en-US" sz="1800" b="1" dirty="0" smtClean="0"/>
              <a:t>Limassol Cyprus </a:t>
            </a:r>
            <a:r>
              <a:rPr lang="en-US" sz="1800" b="1" dirty="0" smtClean="0"/>
              <a:t>– </a:t>
            </a:r>
            <a:r>
              <a:rPr lang="en-US" sz="1800" b="1" smtClean="0"/>
              <a:t>12 March </a:t>
            </a:r>
            <a:r>
              <a:rPr lang="en-US" sz="1800" b="1" dirty="0" smtClean="0"/>
              <a:t>2019</a:t>
            </a:r>
            <a:endParaRPr lang="en-US" sz="1800" b="1" dirty="0" smtClean="0"/>
          </a:p>
          <a:p>
            <a:pPr defTabSz="822325">
              <a:buFont typeface="Wingdings 2" pitchFamily="18" charset="2"/>
              <a:buNone/>
              <a:defRPr/>
            </a:pPr>
            <a:endParaRPr lang="en-US" sz="1600" dirty="0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21F9006E-CA07-4B65-80CE-69E99DD314FD}" type="slidenum">
              <a:rPr lang="en-US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1</a:t>
            </a:fld>
            <a:endParaRPr lang="en-US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7772400" cy="457200"/>
          </a:xfrm>
        </p:spPr>
        <p:txBody>
          <a:bodyPr/>
          <a:lstStyle/>
          <a:p>
            <a:pPr algn="ctr">
              <a:defRPr/>
            </a:pPr>
            <a:r>
              <a:rPr lang="en-GB" sz="2800" i="1" smtClean="0">
                <a:latin typeface="Comic Sans MS" pitchFamily="66" charset="0"/>
              </a:rPr>
              <a:t>   </a:t>
            </a:r>
            <a:r>
              <a:rPr lang="en-GB" sz="24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n-ea"/>
                <a:cs typeface="+mn-cs"/>
              </a:rPr>
              <a:t>Imp. System- Main Declaration Processes</a:t>
            </a:r>
            <a:endParaRPr lang="el-GR" sz="24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65A40-94FD-4B7F-B3B7-BB5A84E649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752600"/>
            <a:ext cx="74104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77247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D80D6-F0CC-418C-8B1A-D9FC23A512C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04800" y="10668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l-GR" sz="7200">
              <a:latin typeface="Arial" charset="0"/>
            </a:endParaRPr>
          </a:p>
        </p:txBody>
      </p:sp>
      <p:sp>
        <p:nvSpPr>
          <p:cNvPr id="167939" name="AutoShape 3"/>
          <p:cNvSpPr>
            <a:spLocks noChangeArrowheads="1"/>
          </p:cNvSpPr>
          <p:nvPr/>
        </p:nvSpPr>
        <p:spPr bwMode="auto">
          <a:xfrm>
            <a:off x="7086600" y="4495800"/>
            <a:ext cx="1752600" cy="1290638"/>
          </a:xfrm>
          <a:prstGeom prst="flowChartMagneticDisk">
            <a:avLst/>
          </a:prstGeom>
          <a:solidFill>
            <a:srgbClr val="FFFFCC"/>
          </a:solidFill>
          <a:ln w="9525">
            <a:solidFill>
              <a:srgbClr val="00007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l-GR" sz="4800">
              <a:solidFill>
                <a:srgbClr val="00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67940" name="AutoShape 4"/>
          <p:cNvSpPr>
            <a:spLocks noChangeArrowheads="1"/>
          </p:cNvSpPr>
          <p:nvPr/>
        </p:nvSpPr>
        <p:spPr bwMode="auto">
          <a:xfrm>
            <a:off x="5292725" y="4927600"/>
            <a:ext cx="1793875" cy="633413"/>
          </a:xfrm>
          <a:prstGeom prst="leftRightArrow">
            <a:avLst>
              <a:gd name="adj1" fmla="val 25491"/>
              <a:gd name="adj2" fmla="val 54177"/>
            </a:avLst>
          </a:prstGeom>
          <a:solidFill>
            <a:srgbClr val="FFFFCC"/>
          </a:solidFill>
          <a:ln w="9525">
            <a:solidFill>
              <a:srgbClr val="00007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l-GR" sz="4800">
              <a:solidFill>
                <a:srgbClr val="00007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67941" name="AutoShape 5"/>
          <p:cNvSpPr>
            <a:spLocks noChangeArrowheads="1"/>
          </p:cNvSpPr>
          <p:nvPr/>
        </p:nvSpPr>
        <p:spPr bwMode="auto">
          <a:xfrm>
            <a:off x="5486400" y="2057400"/>
            <a:ext cx="3429000" cy="1676400"/>
          </a:xfrm>
          <a:prstGeom prst="wedgeRectCallout">
            <a:avLst>
              <a:gd name="adj1" fmla="val -49722"/>
              <a:gd name="adj2" fmla="val 139111"/>
            </a:avLst>
          </a:prstGeom>
          <a:solidFill>
            <a:srgbClr val="FFFFCC"/>
          </a:solidFill>
          <a:ln w="9525">
            <a:solidFill>
              <a:srgbClr val="00007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231775" indent="-231775">
              <a:buClr>
                <a:srgbClr val="037C03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7F"/>
                </a:solidFill>
                <a:latin typeface="+mn-lt"/>
                <a:cs typeface="+mn-cs"/>
              </a:rPr>
              <a:t>Records </a:t>
            </a:r>
            <a:r>
              <a:rPr lang="en-GB" sz="2000" dirty="0">
                <a:solidFill>
                  <a:srgbClr val="00007F"/>
                </a:solidFill>
                <a:latin typeface="+mn-lt"/>
                <a:cs typeface="Times New Roman" pitchFamily="18" charset="0"/>
              </a:rPr>
              <a:t>assessment created in the import system.</a:t>
            </a:r>
          </a:p>
          <a:p>
            <a:pPr marL="231775" indent="-231775">
              <a:buClr>
                <a:srgbClr val="037C03"/>
              </a:buClr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00007F"/>
                </a:solidFill>
                <a:latin typeface="+mn-lt"/>
                <a:cs typeface="Times New Roman" pitchFamily="18" charset="0"/>
              </a:rPr>
              <a:t>Release of Goods after payment is secured</a:t>
            </a:r>
            <a:r>
              <a:rPr lang="en-GB" sz="2000" dirty="0">
                <a:solidFill>
                  <a:srgbClr val="00007F"/>
                </a:solidFill>
                <a:latin typeface="+mn-lt"/>
                <a:cs typeface="Times New Roman" pitchFamily="18" charset="0"/>
              </a:rPr>
              <a:t>.</a:t>
            </a:r>
            <a:endParaRPr lang="en-US" sz="2000" dirty="0">
              <a:solidFill>
                <a:srgbClr val="00007F"/>
              </a:solidFill>
              <a:latin typeface="+mn-lt"/>
              <a:cs typeface="+mn-cs"/>
            </a:endParaRP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762000" y="990600"/>
            <a:ext cx="7467600" cy="10779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Import – Accounting </a:t>
            </a:r>
          </a:p>
          <a:p>
            <a:pPr algn="ctr" eaLnBrk="0" hangingPunct="0">
              <a:defRPr/>
            </a:pPr>
            <a:endParaRPr lang="en-US" sz="3200" b="1" dirty="0">
              <a:solidFill>
                <a:srgbClr val="037C03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533400" y="5562600"/>
            <a:ext cx="7696200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For each measure there is an account   </a:t>
            </a:r>
          </a:p>
          <a:p>
            <a:pPr eaLnBrk="0" hangingPunct="0">
              <a:buFontTx/>
              <a:buChar char="•"/>
              <a:defRPr/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 group of accounts </a:t>
            </a:r>
            <a:r>
              <a:rPr lang="en-GB" sz="1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Nos</a:t>
            </a: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belong to the same Budget code   </a:t>
            </a: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3" cstate="print"/>
          <a:srcRect b="29546"/>
          <a:stretch>
            <a:fillRect/>
          </a:stretch>
        </p:blipFill>
        <p:spPr bwMode="auto">
          <a:xfrm>
            <a:off x="457200" y="1676400"/>
            <a:ext cx="5029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620000" cy="838200"/>
          </a:xfrm>
        </p:spPr>
        <p:txBody>
          <a:bodyPr/>
          <a:lstStyle/>
          <a:p>
            <a:pPr algn="ctr" eaLnBrk="1" hangingPunct="1"/>
            <a:r>
              <a:rPr lang="en-US" sz="3600" b="1" smtClean="0">
                <a:latin typeface="Comic Sans MS" pitchFamily="66" charset="0"/>
              </a:rPr>
              <a:t>Import - Accounting Interface</a:t>
            </a:r>
          </a:p>
        </p:txBody>
      </p:sp>
      <p:pic>
        <p:nvPicPr>
          <p:cNvPr id="2150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05000"/>
            <a:ext cx="7772400" cy="44196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B5D07-2F00-4C04-88A3-9BD6BCCA164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3124200"/>
            <a:ext cx="11430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762000"/>
            <a:ext cx="77724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sz="1800" b="0" smtClean="0">
                <a:solidFill>
                  <a:schemeClr val="bg2"/>
                </a:solidFill>
                <a:latin typeface="Comic Sans MS" pitchFamily="66" charset="0"/>
              </a:rPr>
              <a:t>Traceability in THESEAS </a:t>
            </a:r>
            <a:br>
              <a:rPr sz="1800" b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sz="1800" b="0" smtClean="0">
                <a:solidFill>
                  <a:schemeClr val="bg2"/>
                </a:solidFill>
                <a:latin typeface="Comic Sans MS" pitchFamily="66" charset="0"/>
              </a:rPr>
              <a:t>ICS-Manifest-Import-Accounting </a:t>
            </a:r>
            <a:endParaRPr lang="el-GR" sz="1800" b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>
          <a:xfrm flipV="1">
            <a:off x="4419600" y="5257800"/>
            <a:ext cx="3883025" cy="1143000"/>
          </a:xfrm>
        </p:spPr>
        <p:txBody>
          <a:bodyPr/>
          <a:lstStyle/>
          <a:p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6D428-34C1-4CCD-86B0-222E62D3F3C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2" cstate="print"/>
          <a:srcRect l="27649" t="34869" r="39684" b="5984"/>
          <a:stretch>
            <a:fillRect/>
          </a:stretch>
        </p:blipFill>
        <p:spPr bwMode="auto">
          <a:xfrm>
            <a:off x="228600" y="3276600"/>
            <a:ext cx="373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3" cstate="print"/>
          <a:srcRect l="1859" t="12863" r="48280" b="29369"/>
          <a:stretch>
            <a:fillRect/>
          </a:stretch>
        </p:blipFill>
        <p:spPr bwMode="auto">
          <a:xfrm>
            <a:off x="3733800" y="3352800"/>
            <a:ext cx="5164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4" cstate="print"/>
          <a:srcRect l="17332" t="18364" r="21631" b="38997"/>
          <a:stretch>
            <a:fillRect/>
          </a:stretch>
        </p:blipFill>
        <p:spPr bwMode="auto">
          <a:xfrm>
            <a:off x="914400" y="1295400"/>
            <a:ext cx="7010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3"/>
          <p:cNvPicPr>
            <a:picLocks noChangeAspect="1" noChangeArrowheads="1"/>
          </p:cNvPicPr>
          <p:nvPr/>
        </p:nvPicPr>
        <p:blipFill>
          <a:blip r:embed="rId5" cstate="print"/>
          <a:srcRect t="16164" b="41096"/>
          <a:stretch>
            <a:fillRect/>
          </a:stretch>
        </p:blipFill>
        <p:spPr bwMode="auto">
          <a:xfrm>
            <a:off x="3886200" y="5029200"/>
            <a:ext cx="50482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16200000" flipH="1">
            <a:off x="266700" y="2628900"/>
            <a:ext cx="4191000" cy="1828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81200" y="34290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3810000" y="4419600"/>
            <a:ext cx="2209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228600" y="14478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 b="1" dirty="0" smtClean="0">
                <a:ln w="635">
                  <a:noFill/>
                </a:ln>
                <a:solidFill>
                  <a:schemeClr val="accent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Follow of Cargo for Exportation</a:t>
            </a:r>
            <a:endParaRPr lang="en-US" sz="3600" b="1" dirty="0" smtClean="0">
              <a:ln w="635">
                <a:noFill/>
              </a:ln>
              <a:solidFill>
                <a:schemeClr val="accent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25051AF-C1CC-4F19-BCE0-87222B7942FC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219200" y="1447800"/>
            <a:ext cx="64770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600" b="1" dirty="0"/>
              <a:t>Submission of Export Declaration or Notification</a:t>
            </a:r>
            <a:endParaRPr lang="en-US" sz="1600" dirty="0"/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1219200" y="2714625"/>
            <a:ext cx="6477000" cy="357188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 b="1"/>
              <a:t>Release Goods for Export</a:t>
            </a:r>
            <a:endParaRPr lang="en-US" sz="1600"/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1219200" y="3286125"/>
            <a:ext cx="6477000" cy="477838"/>
          </a:xfrm>
          <a:prstGeom prst="rect">
            <a:avLst/>
          </a:prstGeom>
          <a:solidFill>
            <a:srgbClr val="CC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/>
              <a:t>Presentation to Office of Exit-Issue of Loading Permit</a:t>
            </a: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1219200" y="4643438"/>
            <a:ext cx="6477000" cy="398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1600" b="1" dirty="0"/>
              <a:t>Submission of Export Manifest</a:t>
            </a:r>
            <a:endParaRPr lang="en-US" sz="1600" dirty="0"/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1219200" y="5286375"/>
            <a:ext cx="6477000" cy="504825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 b="1"/>
              <a:t>Discharge of goods from Export Manifest </a:t>
            </a:r>
            <a:endParaRPr lang="en-US" sz="1600"/>
          </a:p>
        </p:txBody>
      </p:sp>
      <p:sp>
        <p:nvSpPr>
          <p:cNvPr id="23561" name="Line 18"/>
          <p:cNvSpPr>
            <a:spLocks noChangeShapeType="1"/>
          </p:cNvSpPr>
          <p:nvPr/>
        </p:nvSpPr>
        <p:spPr bwMode="auto">
          <a:xfrm>
            <a:off x="3929063" y="2428875"/>
            <a:ext cx="1587" cy="2397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562" name="Line 19"/>
          <p:cNvSpPr>
            <a:spLocks noChangeShapeType="1"/>
          </p:cNvSpPr>
          <p:nvPr/>
        </p:nvSpPr>
        <p:spPr bwMode="auto">
          <a:xfrm>
            <a:off x="3929063" y="3071813"/>
            <a:ext cx="0" cy="2143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563" name="Line 20"/>
          <p:cNvSpPr>
            <a:spLocks noChangeShapeType="1"/>
          </p:cNvSpPr>
          <p:nvPr/>
        </p:nvSpPr>
        <p:spPr bwMode="auto">
          <a:xfrm>
            <a:off x="4000500" y="3786188"/>
            <a:ext cx="0" cy="2143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564" name="Line 21"/>
          <p:cNvSpPr>
            <a:spLocks noChangeShapeType="1"/>
          </p:cNvSpPr>
          <p:nvPr/>
        </p:nvSpPr>
        <p:spPr bwMode="auto">
          <a:xfrm>
            <a:off x="4000500" y="4429125"/>
            <a:ext cx="1588" cy="2397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565" name="Line 23"/>
          <p:cNvSpPr>
            <a:spLocks noChangeShapeType="1"/>
          </p:cNvSpPr>
          <p:nvPr/>
        </p:nvSpPr>
        <p:spPr bwMode="auto">
          <a:xfrm flipH="1">
            <a:off x="5100638" y="4257675"/>
            <a:ext cx="447675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219200" y="4000500"/>
            <a:ext cx="6477000" cy="398463"/>
          </a:xfrm>
          <a:prstGeom prst="rect">
            <a:avLst/>
          </a:prstGeom>
          <a:solidFill>
            <a:srgbClr val="C0C0C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/>
              <a:t>Control-Supervision of loading-Discharge of previous Procedure</a:t>
            </a:r>
          </a:p>
        </p:txBody>
      </p:sp>
      <p:sp>
        <p:nvSpPr>
          <p:cNvPr id="23567" name="Line 21"/>
          <p:cNvSpPr>
            <a:spLocks noChangeShapeType="1"/>
          </p:cNvSpPr>
          <p:nvPr/>
        </p:nvSpPr>
        <p:spPr bwMode="auto">
          <a:xfrm>
            <a:off x="4000500" y="5072063"/>
            <a:ext cx="1588" cy="2397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568" name="Text Box 7"/>
          <p:cNvSpPr txBox="1">
            <a:spLocks noChangeArrowheads="1"/>
          </p:cNvSpPr>
          <p:nvPr/>
        </p:nvSpPr>
        <p:spPr bwMode="auto">
          <a:xfrm>
            <a:off x="1219200" y="2057400"/>
            <a:ext cx="6477000" cy="381000"/>
          </a:xfrm>
          <a:prstGeom prst="rect">
            <a:avLst/>
          </a:prstGeom>
          <a:solidFill>
            <a:srgbClr val="99CC00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 b="1"/>
              <a:t>Risk Analysis and Control</a:t>
            </a:r>
            <a:endParaRPr lang="en-US" sz="1600"/>
          </a:p>
        </p:txBody>
      </p:sp>
      <p:sp>
        <p:nvSpPr>
          <p:cNvPr id="23569" name="Line 19"/>
          <p:cNvSpPr>
            <a:spLocks noChangeShapeType="1"/>
          </p:cNvSpPr>
          <p:nvPr/>
        </p:nvSpPr>
        <p:spPr bwMode="auto">
          <a:xfrm>
            <a:off x="3962400" y="1828800"/>
            <a:ext cx="0" cy="214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420938"/>
            <a:ext cx="5043488" cy="588962"/>
          </a:xfrm>
        </p:spPr>
        <p:txBody>
          <a:bodyPr lIns="42862" tIns="17462" rIns="42862" bIns="17462" anchor="t">
            <a:spAutoFit/>
          </a:bodyPr>
          <a:lstStyle/>
          <a:p>
            <a:pPr algn="ctr" eaLnBrk="1" hangingPunct="1">
              <a:defRPr/>
            </a:pPr>
            <a:r>
              <a:rPr lang="en-GB" sz="3600" b="1" dirty="0" smtClean="0">
                <a:ln w="635">
                  <a:noFill/>
                </a:ln>
                <a:solidFill>
                  <a:schemeClr val="accent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End of Presentation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5FB3E-0E13-47E4-A6DC-D96426C74437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89535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latin typeface="Comic Sans MS" pitchFamily="66" charset="0"/>
              </a:rPr>
              <a:t>Manifest System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6200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800" b="1" dirty="0" smtClean="0"/>
              <a:t>Functionalities Covered :</a:t>
            </a:r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b="1" i="1" dirty="0" smtClean="0"/>
              <a:t>Arrival Notification </a:t>
            </a:r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b="1" i="1" dirty="0" smtClean="0"/>
              <a:t>Presentation Notification</a:t>
            </a:r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b="1" i="1" dirty="0" smtClean="0"/>
              <a:t>Temporary storage</a:t>
            </a:r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en-US" sz="1200" i="1" dirty="0" smtClean="0"/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/>
              <a:t>Summary Declaration Status: </a:t>
            </a:r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b="1" i="1" dirty="0" smtClean="0"/>
              <a:t>Created, Registered, Discharged</a:t>
            </a:r>
          </a:p>
          <a:p>
            <a:pPr eaLnBrk="1" hangingPunct="1">
              <a:defRPr/>
            </a:pPr>
            <a:endParaRPr lang="en-US" sz="1200" i="1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800" b="1" dirty="0" smtClean="0"/>
              <a:t>Transport Document Status: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800" b="1" dirty="0" smtClean="0"/>
              <a:t> </a:t>
            </a:r>
            <a:r>
              <a:rPr lang="en-US" sz="1800" b="1" i="1" dirty="0" smtClean="0"/>
              <a:t>Created, Registered, Accepted, Removed, Discharged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8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55A47-4149-42C1-96EC-0D78A4071DA8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algn="ctr" eaLnBrk="1" hangingPunct="1"/>
            <a:r>
              <a:rPr lang="en-GB" sz="2800" b="1" smtClean="0">
                <a:latin typeface="Comic Sans MS" pitchFamily="66" charset="0"/>
              </a:rPr>
              <a:t>Manifest – General Segment</a:t>
            </a:r>
            <a:endParaRPr lang="en-US" sz="2800" smtClean="0"/>
          </a:p>
        </p:txBody>
      </p:sp>
      <p:pic>
        <p:nvPicPr>
          <p:cNvPr id="1433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600200"/>
            <a:ext cx="7391400" cy="49530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2721C-47D1-468C-A5F9-70487C8D7BFF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latin typeface="Comic Sans MS" pitchFamily="66" charset="0"/>
              </a:rPr>
              <a:t>Manifest -Transport Document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620000" cy="45720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E410E-DF34-4C18-8528-7873F83BDC3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sz="2800">
              <a:latin typeface="+mn-lt"/>
              <a:cs typeface="+mn-cs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7467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600200" y="1828800"/>
            <a:ext cx="990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4495800" y="2057400"/>
            <a:ext cx="838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6324600" y="5715000"/>
            <a:ext cx="990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7772400" cy="762000"/>
          </a:xfrm>
        </p:spPr>
        <p:txBody>
          <a:bodyPr/>
          <a:lstStyle/>
          <a:p>
            <a:pPr algn="ctr">
              <a:defRPr/>
            </a:pPr>
            <a:r>
              <a:rPr sz="2800" b="0" smtClean="0">
                <a:solidFill>
                  <a:schemeClr val="bg2"/>
                </a:solidFill>
                <a:latin typeface="Comic Sans MS" pitchFamily="66" charset="0"/>
              </a:rPr>
              <a:t>Temporary Storage Timers</a:t>
            </a:r>
            <a:endParaRPr lang="el-GR" sz="2800" b="0" smtClean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25" y="2438400"/>
            <a:ext cx="7772400" cy="3810000"/>
          </a:xfrm>
        </p:spPr>
        <p:txBody>
          <a:bodyPr/>
          <a:lstStyle/>
          <a:p>
            <a:pPr marL="273050" indent="-27305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i="1" dirty="0" smtClean="0"/>
              <a:t> </a:t>
            </a:r>
            <a:r>
              <a:rPr lang="en-US" sz="1800" b="1" i="1" dirty="0" smtClean="0">
                <a:solidFill>
                  <a:schemeClr val="bg1"/>
                </a:solidFill>
              </a:rPr>
              <a:t>Manifest System Parameters </a:t>
            </a:r>
          </a:p>
          <a:p>
            <a:pPr marL="273050" indent="-27305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b="1" i="1" dirty="0" smtClean="0">
                <a:solidFill>
                  <a:schemeClr val="bg1"/>
                </a:solidFill>
              </a:rPr>
              <a:t>90 days for Sea Cargo</a:t>
            </a:r>
          </a:p>
          <a:p>
            <a:pPr marL="273050" indent="-27305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b="1" i="1" dirty="0" smtClean="0">
                <a:solidFill>
                  <a:schemeClr val="bg1"/>
                </a:solidFill>
              </a:rPr>
              <a:t>45 days for Air Cargo</a:t>
            </a:r>
          </a:p>
          <a:p>
            <a:pPr marL="273050" indent="-27305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en-US" sz="1800" b="1" i="1" dirty="0" smtClean="0">
              <a:solidFill>
                <a:schemeClr val="bg1"/>
              </a:solidFill>
            </a:endParaRPr>
          </a:p>
          <a:p>
            <a:pPr marL="273050" indent="-27305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b="1" i="1" dirty="0" smtClean="0">
                <a:solidFill>
                  <a:schemeClr val="bg1"/>
                </a:solidFill>
              </a:rPr>
              <a:t>Then, Transport Document is Locked for Transfer to the Republic’s Warehouse </a:t>
            </a:r>
          </a:p>
          <a:p>
            <a:pPr marL="273050" indent="-27305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en-US" sz="1800" b="1" i="1" dirty="0" smtClean="0">
              <a:solidFill>
                <a:schemeClr val="bg1"/>
              </a:solidFill>
            </a:endParaRPr>
          </a:p>
          <a:p>
            <a:pPr marL="273050" indent="-273050" eaLnBrk="1" hangingPunct="1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b="1" i="1" dirty="0" smtClean="0">
                <a:solidFill>
                  <a:schemeClr val="bg1"/>
                </a:solidFill>
              </a:rPr>
              <a:t>Management  reports are used to identify the Locked TDs  </a:t>
            </a:r>
          </a:p>
          <a:p>
            <a:pPr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8B194-F957-4A2F-919D-CD6FF043B9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1447800"/>
            <a:ext cx="3124200" cy="914400"/>
            <a:chOff x="3312" y="864"/>
            <a:chExt cx="1968" cy="624"/>
          </a:xfrm>
        </p:grpSpPr>
        <p:sp>
          <p:nvSpPr>
            <p:cNvPr id="1070" name="AutoShape 3"/>
            <p:cNvSpPr>
              <a:spLocks noChangeArrowheads="1"/>
            </p:cNvSpPr>
            <p:nvPr/>
          </p:nvSpPr>
          <p:spPr bwMode="auto">
            <a:xfrm>
              <a:off x="4080" y="960"/>
              <a:ext cx="1200" cy="528"/>
            </a:xfrm>
            <a:prstGeom prst="verticalScroll">
              <a:avLst>
                <a:gd name="adj" fmla="val 12500"/>
              </a:avLst>
            </a:prstGeom>
            <a:solidFill>
              <a:srgbClr val="CCCCFF">
                <a:alpha val="50195"/>
              </a:srgb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1" name="AutoShape 4"/>
            <p:cNvSpPr>
              <a:spLocks noChangeArrowheads="1"/>
            </p:cNvSpPr>
            <p:nvPr/>
          </p:nvSpPr>
          <p:spPr bwMode="auto">
            <a:xfrm>
              <a:off x="4176" y="864"/>
              <a:ext cx="462" cy="87"/>
            </a:xfrm>
            <a:prstGeom prst="flowChartPredefinedProcess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/>
                <a:t>SAD 1</a:t>
              </a:r>
            </a:p>
          </p:txBody>
        </p:sp>
        <p:sp>
          <p:nvSpPr>
            <p:cNvPr id="1072" name="AutoShape 5"/>
            <p:cNvSpPr>
              <a:spLocks noChangeArrowheads="1"/>
            </p:cNvSpPr>
            <p:nvPr/>
          </p:nvSpPr>
          <p:spPr bwMode="auto">
            <a:xfrm>
              <a:off x="4272" y="1056"/>
              <a:ext cx="550" cy="111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/>
                <a:t>Item 1</a:t>
              </a:r>
            </a:p>
          </p:txBody>
        </p:sp>
        <p:sp>
          <p:nvSpPr>
            <p:cNvPr id="1073" name="AutoShape 6"/>
            <p:cNvSpPr>
              <a:spLocks noChangeArrowheads="1"/>
            </p:cNvSpPr>
            <p:nvPr/>
          </p:nvSpPr>
          <p:spPr bwMode="auto">
            <a:xfrm>
              <a:off x="4368" y="1152"/>
              <a:ext cx="550" cy="111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/>
                <a:t>Item 2</a:t>
              </a:r>
            </a:p>
          </p:txBody>
        </p:sp>
        <p:sp>
          <p:nvSpPr>
            <p:cNvPr id="1074" name="Line 7"/>
            <p:cNvSpPr>
              <a:spLocks noChangeShapeType="1"/>
            </p:cNvSpPr>
            <p:nvPr/>
          </p:nvSpPr>
          <p:spPr bwMode="auto">
            <a:xfrm flipV="1">
              <a:off x="3312" y="912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514600"/>
            <a:ext cx="3124200" cy="990600"/>
            <a:chOff x="3312" y="1584"/>
            <a:chExt cx="1968" cy="624"/>
          </a:xfrm>
        </p:grpSpPr>
        <p:sp>
          <p:nvSpPr>
            <p:cNvPr id="1064" name="AutoShape 9"/>
            <p:cNvSpPr>
              <a:spLocks noChangeArrowheads="1"/>
            </p:cNvSpPr>
            <p:nvPr/>
          </p:nvSpPr>
          <p:spPr bwMode="auto">
            <a:xfrm>
              <a:off x="4080" y="1680"/>
              <a:ext cx="1200" cy="528"/>
            </a:xfrm>
            <a:prstGeom prst="verticalScroll">
              <a:avLst>
                <a:gd name="adj" fmla="val 12500"/>
              </a:avLst>
            </a:prstGeom>
            <a:solidFill>
              <a:srgbClr val="CCCCFF">
                <a:alpha val="50195"/>
              </a:srgb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65" name="AutoShape 10"/>
            <p:cNvSpPr>
              <a:spLocks noChangeArrowheads="1"/>
            </p:cNvSpPr>
            <p:nvPr/>
          </p:nvSpPr>
          <p:spPr bwMode="auto">
            <a:xfrm>
              <a:off x="4176" y="1584"/>
              <a:ext cx="462" cy="87"/>
            </a:xfrm>
            <a:prstGeom prst="flowChartPredefinedProcess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/>
                <a:t>SAD 2</a:t>
              </a:r>
            </a:p>
          </p:txBody>
        </p:sp>
        <p:sp>
          <p:nvSpPr>
            <p:cNvPr id="1066" name="AutoShape 11"/>
            <p:cNvSpPr>
              <a:spLocks noChangeArrowheads="1"/>
            </p:cNvSpPr>
            <p:nvPr/>
          </p:nvSpPr>
          <p:spPr bwMode="auto">
            <a:xfrm>
              <a:off x="4272" y="1776"/>
              <a:ext cx="550" cy="111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/>
                <a:t>Item 1</a:t>
              </a:r>
            </a:p>
          </p:txBody>
        </p:sp>
        <p:sp>
          <p:nvSpPr>
            <p:cNvPr id="1067" name="AutoShape 12"/>
            <p:cNvSpPr>
              <a:spLocks noChangeArrowheads="1"/>
            </p:cNvSpPr>
            <p:nvPr/>
          </p:nvSpPr>
          <p:spPr bwMode="auto">
            <a:xfrm>
              <a:off x="4368" y="1872"/>
              <a:ext cx="550" cy="111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/>
                <a:t>Item 2</a:t>
              </a:r>
            </a:p>
          </p:txBody>
        </p:sp>
        <p:sp>
          <p:nvSpPr>
            <p:cNvPr id="1068" name="Line 13"/>
            <p:cNvSpPr>
              <a:spLocks noChangeShapeType="1"/>
            </p:cNvSpPr>
            <p:nvPr/>
          </p:nvSpPr>
          <p:spPr bwMode="auto">
            <a:xfrm flipV="1">
              <a:off x="3312" y="1632"/>
              <a:ext cx="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69" name="AutoShape 14"/>
            <p:cNvSpPr>
              <a:spLocks noChangeArrowheads="1"/>
            </p:cNvSpPr>
            <p:nvPr/>
          </p:nvSpPr>
          <p:spPr bwMode="auto">
            <a:xfrm>
              <a:off x="4464" y="1968"/>
              <a:ext cx="550" cy="111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/>
                <a:t>Item 3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276600" y="1447800"/>
            <a:ext cx="3316288" cy="4708525"/>
            <a:chOff x="2039" y="864"/>
            <a:chExt cx="2089" cy="3111"/>
          </a:xfrm>
        </p:grpSpPr>
        <p:sp>
          <p:nvSpPr>
            <p:cNvPr id="1045" name="AutoShape 16"/>
            <p:cNvSpPr>
              <a:spLocks noChangeArrowheads="1"/>
            </p:cNvSpPr>
            <p:nvPr/>
          </p:nvSpPr>
          <p:spPr bwMode="auto">
            <a:xfrm rot="5400000">
              <a:off x="3000" y="696"/>
              <a:ext cx="336" cy="864"/>
            </a:xfrm>
            <a:prstGeom prst="wave">
              <a:avLst>
                <a:gd name="adj1" fmla="val 3588"/>
                <a:gd name="adj2" fmla="val -5"/>
              </a:avLst>
            </a:prstGeom>
            <a:solidFill>
              <a:srgbClr val="CCFFCC">
                <a:alpha val="50195"/>
              </a:srgbClr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6" name="AutoShape 17"/>
            <p:cNvSpPr>
              <a:spLocks noChangeArrowheads="1"/>
            </p:cNvSpPr>
            <p:nvPr/>
          </p:nvSpPr>
          <p:spPr bwMode="auto">
            <a:xfrm rot="5400000">
              <a:off x="2880" y="1536"/>
              <a:ext cx="576" cy="864"/>
            </a:xfrm>
            <a:prstGeom prst="wave">
              <a:avLst>
                <a:gd name="adj1" fmla="val 3588"/>
                <a:gd name="adj2" fmla="val -5"/>
              </a:avLst>
            </a:prstGeom>
            <a:solidFill>
              <a:srgbClr val="CCFFCC">
                <a:alpha val="50195"/>
              </a:srgbClr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7" name="AutoShape 18"/>
            <p:cNvSpPr>
              <a:spLocks noChangeArrowheads="1"/>
            </p:cNvSpPr>
            <p:nvPr/>
          </p:nvSpPr>
          <p:spPr bwMode="auto">
            <a:xfrm rot="5400000">
              <a:off x="2712" y="2664"/>
              <a:ext cx="912" cy="864"/>
            </a:xfrm>
            <a:prstGeom prst="wave">
              <a:avLst>
                <a:gd name="adj1" fmla="val 3588"/>
                <a:gd name="adj2" fmla="val -5"/>
              </a:avLst>
            </a:prstGeom>
            <a:solidFill>
              <a:srgbClr val="CCFFCC">
                <a:alpha val="50195"/>
              </a:srgbClr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48" name="AutoShape 19"/>
            <p:cNvSpPr>
              <a:spLocks noChangeArrowheads="1"/>
            </p:cNvSpPr>
            <p:nvPr/>
          </p:nvSpPr>
          <p:spPr bwMode="auto">
            <a:xfrm>
              <a:off x="2784" y="1584"/>
              <a:ext cx="463" cy="88"/>
            </a:xfrm>
            <a:prstGeom prst="flowChartPredefinedProcess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/>
                <a:t>TD 2</a:t>
              </a:r>
              <a:endParaRPr lang="en-US" sz="900"/>
            </a:p>
          </p:txBody>
        </p:sp>
        <p:sp>
          <p:nvSpPr>
            <p:cNvPr id="1049" name="AutoShape 20"/>
            <p:cNvSpPr>
              <a:spLocks noChangeArrowheads="1"/>
            </p:cNvSpPr>
            <p:nvPr/>
          </p:nvSpPr>
          <p:spPr bwMode="auto">
            <a:xfrm>
              <a:off x="2784" y="2544"/>
              <a:ext cx="463" cy="88"/>
            </a:xfrm>
            <a:prstGeom prst="flowChartPredefinedProcess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/>
                <a:t>TD 3</a:t>
              </a:r>
              <a:endParaRPr lang="en-US" sz="1200"/>
            </a:p>
          </p:txBody>
        </p:sp>
        <p:sp>
          <p:nvSpPr>
            <p:cNvPr id="1050" name="AutoShape 21"/>
            <p:cNvSpPr>
              <a:spLocks noChangeArrowheads="1"/>
            </p:cNvSpPr>
            <p:nvPr/>
          </p:nvSpPr>
          <p:spPr bwMode="auto">
            <a:xfrm>
              <a:off x="2784" y="864"/>
              <a:ext cx="462" cy="87"/>
            </a:xfrm>
            <a:prstGeom prst="flowChartPredefinedProcess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/>
                <a:t>TD 1</a:t>
              </a:r>
            </a:p>
          </p:txBody>
        </p:sp>
        <p:sp>
          <p:nvSpPr>
            <p:cNvPr id="1051" name="AutoShape 22"/>
            <p:cNvSpPr>
              <a:spLocks noChangeArrowheads="1"/>
            </p:cNvSpPr>
            <p:nvPr/>
          </p:nvSpPr>
          <p:spPr bwMode="auto">
            <a:xfrm>
              <a:off x="2928" y="1056"/>
              <a:ext cx="550" cy="11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/>
                <a:t>LP1</a:t>
              </a:r>
            </a:p>
          </p:txBody>
        </p:sp>
        <p:grpSp>
          <p:nvGrpSpPr>
            <p:cNvPr id="1052" name="Group 23"/>
            <p:cNvGrpSpPr>
              <a:grpSpLocks/>
            </p:cNvGrpSpPr>
            <p:nvPr/>
          </p:nvGrpSpPr>
          <p:grpSpPr bwMode="auto">
            <a:xfrm>
              <a:off x="2928" y="1824"/>
              <a:ext cx="550" cy="223"/>
              <a:chOff x="8747" y="9253"/>
              <a:chExt cx="1183" cy="480"/>
            </a:xfrm>
          </p:grpSpPr>
          <p:sp>
            <p:nvSpPr>
              <p:cNvPr id="1062" name="AutoShape 24"/>
              <p:cNvSpPr>
                <a:spLocks noChangeArrowheads="1"/>
              </p:cNvSpPr>
              <p:nvPr/>
            </p:nvSpPr>
            <p:spPr bwMode="auto">
              <a:xfrm>
                <a:off x="8747" y="9253"/>
                <a:ext cx="1183" cy="240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900" b="1"/>
                  <a:t>LP1</a:t>
                </a:r>
              </a:p>
            </p:txBody>
          </p:sp>
          <p:sp>
            <p:nvSpPr>
              <p:cNvPr id="1063" name="AutoShape 25"/>
              <p:cNvSpPr>
                <a:spLocks noChangeArrowheads="1"/>
              </p:cNvSpPr>
              <p:nvPr/>
            </p:nvSpPr>
            <p:spPr bwMode="auto">
              <a:xfrm>
                <a:off x="8747" y="9493"/>
                <a:ext cx="1183" cy="240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900" b="1"/>
                  <a:t>LP2</a:t>
                </a:r>
              </a:p>
            </p:txBody>
          </p:sp>
        </p:grpSp>
        <p:sp>
          <p:nvSpPr>
            <p:cNvPr id="1053" name="AutoShape 26"/>
            <p:cNvSpPr>
              <a:spLocks noChangeArrowheads="1"/>
            </p:cNvSpPr>
            <p:nvPr/>
          </p:nvSpPr>
          <p:spPr bwMode="auto">
            <a:xfrm>
              <a:off x="2928" y="2736"/>
              <a:ext cx="550" cy="11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/>
                <a:t>LP1</a:t>
              </a:r>
            </a:p>
          </p:txBody>
        </p:sp>
        <p:sp>
          <p:nvSpPr>
            <p:cNvPr id="1054" name="AutoShape 27"/>
            <p:cNvSpPr>
              <a:spLocks noChangeArrowheads="1"/>
            </p:cNvSpPr>
            <p:nvPr/>
          </p:nvSpPr>
          <p:spPr bwMode="auto">
            <a:xfrm>
              <a:off x="2928" y="2848"/>
              <a:ext cx="550" cy="111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/>
                <a:t>LP2</a:t>
              </a:r>
            </a:p>
          </p:txBody>
        </p:sp>
        <p:sp>
          <p:nvSpPr>
            <p:cNvPr id="1055" name="AutoShape 28"/>
            <p:cNvSpPr>
              <a:spLocks noChangeArrowheads="1"/>
            </p:cNvSpPr>
            <p:nvPr/>
          </p:nvSpPr>
          <p:spPr bwMode="auto">
            <a:xfrm>
              <a:off x="2928" y="2959"/>
              <a:ext cx="550" cy="112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900" b="1"/>
                <a:t>LP3</a:t>
              </a:r>
            </a:p>
          </p:txBody>
        </p:sp>
        <p:sp>
          <p:nvSpPr>
            <p:cNvPr id="1056" name="AutoShape 29"/>
            <p:cNvSpPr>
              <a:spLocks noChangeArrowheads="1"/>
            </p:cNvSpPr>
            <p:nvPr/>
          </p:nvSpPr>
          <p:spPr bwMode="auto">
            <a:xfrm>
              <a:off x="2928" y="3145"/>
              <a:ext cx="528" cy="167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/>
                <a:t>CT 1</a:t>
              </a:r>
            </a:p>
          </p:txBody>
        </p:sp>
        <p:sp>
          <p:nvSpPr>
            <p:cNvPr id="1057" name="AutoShape 30"/>
            <p:cNvSpPr>
              <a:spLocks noChangeArrowheads="1"/>
            </p:cNvSpPr>
            <p:nvPr/>
          </p:nvSpPr>
          <p:spPr bwMode="auto">
            <a:xfrm>
              <a:off x="2928" y="3312"/>
              <a:ext cx="528" cy="168"/>
            </a:xfrm>
            <a:prstGeom prst="beve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/>
                <a:t>CT 2</a:t>
              </a:r>
            </a:p>
          </p:txBody>
        </p:sp>
        <p:sp>
          <p:nvSpPr>
            <p:cNvPr id="1058" name="Line 31"/>
            <p:cNvSpPr>
              <a:spLocks noChangeShapeType="1"/>
            </p:cNvSpPr>
            <p:nvPr/>
          </p:nvSpPr>
          <p:spPr bwMode="auto">
            <a:xfrm flipV="1">
              <a:off x="2046" y="1632"/>
              <a:ext cx="738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9" name="Line 32"/>
            <p:cNvSpPr>
              <a:spLocks noChangeShapeType="1"/>
            </p:cNvSpPr>
            <p:nvPr/>
          </p:nvSpPr>
          <p:spPr bwMode="auto">
            <a:xfrm flipV="1">
              <a:off x="2046" y="912"/>
              <a:ext cx="738" cy="9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60" name="Line 33"/>
            <p:cNvSpPr>
              <a:spLocks noChangeShapeType="1"/>
            </p:cNvSpPr>
            <p:nvPr/>
          </p:nvSpPr>
          <p:spPr bwMode="auto">
            <a:xfrm>
              <a:off x="2039" y="2060"/>
              <a:ext cx="745" cy="5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61" name="Text Box 34"/>
            <p:cNvSpPr txBox="1">
              <a:spLocks noChangeArrowheads="1"/>
            </p:cNvSpPr>
            <p:nvPr/>
          </p:nvSpPr>
          <p:spPr bwMode="auto">
            <a:xfrm>
              <a:off x="2544" y="3552"/>
              <a:ext cx="1584" cy="423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GB" sz="1200"/>
                <a:t>Non consolidated Transp. Documents</a:t>
              </a:r>
            </a:p>
            <a:p>
              <a:pPr>
                <a:buFontTx/>
                <a:buChar char="•"/>
              </a:pPr>
              <a:r>
                <a:rPr lang="en-GB" sz="1200"/>
                <a:t>Lines of Packages according to the packaging of the goods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257800" y="3962400"/>
            <a:ext cx="3733800" cy="1754188"/>
            <a:chOff x="3312" y="2544"/>
            <a:chExt cx="2352" cy="1058"/>
          </a:xfrm>
        </p:grpSpPr>
        <p:grpSp>
          <p:nvGrpSpPr>
            <p:cNvPr id="1036" name="Group 36"/>
            <p:cNvGrpSpPr>
              <a:grpSpLocks/>
            </p:cNvGrpSpPr>
            <p:nvPr/>
          </p:nvGrpSpPr>
          <p:grpSpPr bwMode="auto">
            <a:xfrm>
              <a:off x="3312" y="2544"/>
              <a:ext cx="1968" cy="624"/>
              <a:chOff x="3312" y="2544"/>
              <a:chExt cx="1968" cy="624"/>
            </a:xfrm>
          </p:grpSpPr>
          <p:sp>
            <p:nvSpPr>
              <p:cNvPr id="1038" name="AutoShape 37"/>
              <p:cNvSpPr>
                <a:spLocks noChangeArrowheads="1"/>
              </p:cNvSpPr>
              <p:nvPr/>
            </p:nvSpPr>
            <p:spPr bwMode="auto">
              <a:xfrm>
                <a:off x="4080" y="2640"/>
                <a:ext cx="1200" cy="528"/>
              </a:xfrm>
              <a:prstGeom prst="verticalScroll">
                <a:avLst>
                  <a:gd name="adj" fmla="val 12500"/>
                </a:avLst>
              </a:prstGeom>
              <a:solidFill>
                <a:srgbClr val="CCCCFF">
                  <a:alpha val="50195"/>
                </a:srgbClr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39" name="AutoShape 38"/>
              <p:cNvSpPr>
                <a:spLocks noChangeArrowheads="1"/>
              </p:cNvSpPr>
              <p:nvPr/>
            </p:nvSpPr>
            <p:spPr bwMode="auto">
              <a:xfrm>
                <a:off x="4176" y="2544"/>
                <a:ext cx="462" cy="87"/>
              </a:xfrm>
              <a:prstGeom prst="flowChartPredefinedProcess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900" b="1"/>
                  <a:t>SAD 3</a:t>
                </a:r>
              </a:p>
            </p:txBody>
          </p:sp>
          <p:sp>
            <p:nvSpPr>
              <p:cNvPr id="1040" name="AutoShape 39"/>
              <p:cNvSpPr>
                <a:spLocks noChangeArrowheads="1"/>
              </p:cNvSpPr>
              <p:nvPr/>
            </p:nvSpPr>
            <p:spPr bwMode="auto">
              <a:xfrm>
                <a:off x="4272" y="2736"/>
                <a:ext cx="550" cy="111"/>
              </a:xfrm>
              <a:prstGeom prst="cube">
                <a:avLst>
                  <a:gd name="adj" fmla="val 25000"/>
                </a:avLst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900" b="1"/>
                  <a:t>Item 1</a:t>
                </a:r>
              </a:p>
            </p:txBody>
          </p:sp>
          <p:sp>
            <p:nvSpPr>
              <p:cNvPr id="1041" name="AutoShape 40"/>
              <p:cNvSpPr>
                <a:spLocks noChangeArrowheads="1"/>
              </p:cNvSpPr>
              <p:nvPr/>
            </p:nvSpPr>
            <p:spPr bwMode="auto">
              <a:xfrm>
                <a:off x="4368" y="2832"/>
                <a:ext cx="550" cy="111"/>
              </a:xfrm>
              <a:prstGeom prst="cube">
                <a:avLst>
                  <a:gd name="adj" fmla="val 25000"/>
                </a:avLst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900" b="1"/>
                  <a:t>Item 2</a:t>
                </a:r>
              </a:p>
            </p:txBody>
          </p:sp>
          <p:sp>
            <p:nvSpPr>
              <p:cNvPr id="1042" name="Line 41"/>
              <p:cNvSpPr>
                <a:spLocks noChangeShapeType="1"/>
              </p:cNvSpPr>
              <p:nvPr/>
            </p:nvSpPr>
            <p:spPr bwMode="auto">
              <a:xfrm flipV="1">
                <a:off x="3312" y="2592"/>
                <a:ext cx="83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43" name="AutoShape 42"/>
              <p:cNvSpPr>
                <a:spLocks noChangeArrowheads="1"/>
              </p:cNvSpPr>
              <p:nvPr/>
            </p:nvSpPr>
            <p:spPr bwMode="auto">
              <a:xfrm>
                <a:off x="4560" y="3024"/>
                <a:ext cx="550" cy="111"/>
              </a:xfrm>
              <a:prstGeom prst="cube">
                <a:avLst>
                  <a:gd name="adj" fmla="val 25000"/>
                </a:avLst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900" b="1"/>
                  <a:t>Item 25</a:t>
                </a:r>
              </a:p>
            </p:txBody>
          </p:sp>
          <p:sp>
            <p:nvSpPr>
              <p:cNvPr id="1044" name="Text Box 43"/>
              <p:cNvSpPr txBox="1">
                <a:spLocks noChangeArrowheads="1"/>
              </p:cNvSpPr>
              <p:nvPr/>
            </p:nvSpPr>
            <p:spPr bwMode="auto">
              <a:xfrm>
                <a:off x="4368" y="2784"/>
                <a:ext cx="624" cy="276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/>
                  <a:t>….</a:t>
                </a:r>
              </a:p>
            </p:txBody>
          </p:sp>
        </p:grpSp>
        <p:sp>
          <p:nvSpPr>
            <p:cNvPr id="1037" name="Text Box 44"/>
            <p:cNvSpPr txBox="1">
              <a:spLocks noChangeArrowheads="1"/>
            </p:cNvSpPr>
            <p:nvPr/>
          </p:nvSpPr>
          <p:spPr bwMode="auto">
            <a:xfrm>
              <a:off x="3936" y="3216"/>
              <a:ext cx="1728" cy="386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GB" sz="1200"/>
                <a:t>Corresponding SADs (one to one with TDs)</a:t>
              </a:r>
            </a:p>
            <a:p>
              <a:pPr>
                <a:buFontTx/>
                <a:buChar char="•"/>
              </a:pPr>
              <a:r>
                <a:rPr lang="en-GB" sz="1200"/>
                <a:t>Items according to the nature/origin/relieves of the goods</a:t>
              </a:r>
            </a:p>
          </p:txBody>
        </p:sp>
      </p:grpSp>
      <p:grpSp>
        <p:nvGrpSpPr>
          <p:cNvPr id="1031" name="Group 45"/>
          <p:cNvGrpSpPr>
            <a:grpSpLocks/>
          </p:cNvGrpSpPr>
          <p:nvPr/>
        </p:nvGrpSpPr>
        <p:grpSpPr bwMode="auto">
          <a:xfrm>
            <a:off x="457200" y="2971800"/>
            <a:ext cx="3341688" cy="1179513"/>
            <a:chOff x="576" y="1824"/>
            <a:chExt cx="2105" cy="743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694" y="1862"/>
            <a:ext cx="244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Image" r:id="rId3" imgW="333333" imgH="361809" progId="Word.Picture.8">
                    <p:embed/>
                  </p:oleObj>
                </mc:Choice>
                <mc:Fallback>
                  <p:oleObj name="Image" r:id="rId3" imgW="333333" imgH="361809" progId="Word.Picture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" y="1862"/>
                          <a:ext cx="244" cy="2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3" name="Line 47"/>
            <p:cNvSpPr>
              <a:spLocks noChangeShapeType="1"/>
            </p:cNvSpPr>
            <p:nvPr/>
          </p:nvSpPr>
          <p:spPr bwMode="auto">
            <a:xfrm flipV="1">
              <a:off x="960" y="201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" name="Text Box 48"/>
            <p:cNvSpPr txBox="1">
              <a:spLocks noChangeArrowheads="1"/>
            </p:cNvSpPr>
            <p:nvPr/>
          </p:nvSpPr>
          <p:spPr bwMode="auto">
            <a:xfrm>
              <a:off x="576" y="2400"/>
              <a:ext cx="210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b="1"/>
                <a:t>Example of sea cargo </a:t>
              </a:r>
              <a:r>
                <a:rPr lang="en-US" sz="1800" b="1"/>
                <a:t>manifest on import</a:t>
              </a:r>
            </a:p>
          </p:txBody>
        </p:sp>
        <p:sp>
          <p:nvSpPr>
            <p:cNvPr id="1035" name="AutoShape 49"/>
            <p:cNvSpPr>
              <a:spLocks noChangeArrowheads="1"/>
            </p:cNvSpPr>
            <p:nvPr/>
          </p:nvSpPr>
          <p:spPr bwMode="auto">
            <a:xfrm>
              <a:off x="1392" y="1824"/>
              <a:ext cx="694" cy="386"/>
            </a:xfrm>
            <a:prstGeom prst="foldedCorner">
              <a:avLst>
                <a:gd name="adj" fmla="val 27829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Cargo</a:t>
              </a:r>
            </a:p>
            <a:p>
              <a:r>
                <a:rPr lang="en-US" sz="1200" b="1"/>
                <a:t>Manifest</a:t>
              </a:r>
            </a:p>
          </p:txBody>
        </p:sp>
      </p:grpSp>
      <p:sp>
        <p:nvSpPr>
          <p:cNvPr id="406578" name="Rectangle 50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 lIns="91440" rIns="91440" bIns="45720" anchor="t">
            <a:normAutofit fontScale="90000"/>
          </a:bodyPr>
          <a:lstStyle/>
          <a:p>
            <a:pPr algn="ctr">
              <a:defRPr/>
            </a:pPr>
            <a:r>
              <a:rPr lang="en-US" sz="3200" dirty="0">
                <a:latin typeface="Comic Sans MS" pitchFamily="66" charset="0"/>
              </a:rPr>
              <a:t>Manifest vs SAD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20015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latin typeface="Comic Sans MS" pitchFamily="66" charset="0"/>
              </a:rPr>
              <a:t>Import System – SAD General Segment</a:t>
            </a:r>
            <a:br>
              <a:rPr lang="en-US" sz="2800" b="1" smtClean="0">
                <a:latin typeface="Comic Sans MS" pitchFamily="66" charset="0"/>
              </a:rPr>
            </a:br>
            <a:endParaRPr lang="en-US" sz="2800" b="1" smtClean="0">
              <a:latin typeface="Comic Sans MS" pitchFamily="66" charset="0"/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2057400"/>
            <a:ext cx="7391400" cy="42672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9376F-48DC-4D37-9B71-48F464CF6E3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5000" y="2438400"/>
            <a:ext cx="1219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4724400" y="3200400"/>
            <a:ext cx="129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2133600" y="3810000"/>
            <a:ext cx="1447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latin typeface="Comic Sans MS" pitchFamily="66" charset="0"/>
              </a:rPr>
              <a:t>Import System – SAD -Items segment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676400"/>
            <a:ext cx="7162800" cy="45720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77B40-4115-4155-9FBD-B0862BB4AB6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3657600"/>
            <a:ext cx="1371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5486400" y="3505200"/>
            <a:ext cx="1295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696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800" i="1" smtClean="0">
                <a:latin typeface="Comic Sans MS" pitchFamily="66" charset="0"/>
              </a:rPr>
              <a:t>         </a:t>
            </a:r>
            <a:br>
              <a:rPr lang="en-GB" sz="2800" i="1" smtClean="0">
                <a:latin typeface="Comic Sans MS" pitchFamily="66" charset="0"/>
              </a:rPr>
            </a:br>
            <a:r>
              <a:rPr lang="en-GB" sz="2800" i="1" smtClean="0">
                <a:latin typeface="Comic Sans MS" pitchFamily="66" charset="0"/>
              </a:rPr>
              <a:t/>
            </a:r>
            <a:br>
              <a:rPr lang="en-GB" sz="2800" i="1" smtClean="0">
                <a:latin typeface="Comic Sans MS" pitchFamily="66" charset="0"/>
              </a:rPr>
            </a:br>
            <a:r>
              <a:rPr lang="en-GB" sz="2800" i="1" smtClean="0">
                <a:latin typeface="Comic Sans MS" pitchFamily="66" charset="0"/>
              </a:rPr>
              <a:t/>
            </a:r>
            <a:br>
              <a:rPr lang="en-GB" sz="2800" i="1" smtClean="0">
                <a:latin typeface="Comic Sans MS" pitchFamily="66" charset="0"/>
              </a:rPr>
            </a:br>
            <a:r>
              <a:rPr lang="en-GB" sz="2800" i="1" smtClean="0">
                <a:latin typeface="Comic Sans MS" pitchFamily="66" charset="0"/>
              </a:rPr>
              <a:t/>
            </a:r>
            <a:br>
              <a:rPr lang="en-GB" sz="2800" i="1" smtClean="0">
                <a:latin typeface="Comic Sans MS" pitchFamily="66" charset="0"/>
              </a:rPr>
            </a:br>
            <a:r>
              <a:rPr lang="en-GB" sz="2800" i="1" smtClean="0">
                <a:latin typeface="Comic Sans MS" pitchFamily="66" charset="0"/>
              </a:rPr>
              <a:t/>
            </a:r>
            <a:br>
              <a:rPr lang="en-GB" sz="2800" i="1" smtClean="0">
                <a:latin typeface="Comic Sans MS" pitchFamily="66" charset="0"/>
              </a:rPr>
            </a:br>
            <a:r>
              <a:rPr lang="en-GB" sz="2800" i="1" smtClean="0">
                <a:latin typeface="Comic Sans MS" pitchFamily="66" charset="0"/>
              </a:rPr>
              <a:t>              </a:t>
            </a:r>
            <a:r>
              <a:rPr lang="fr-FR" sz="310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Risk</a:t>
            </a:r>
            <a:r>
              <a:rPr lang="fr-FR" sz="31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fr-FR" sz="310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Analysis</a:t>
            </a:r>
            <a:r>
              <a:rPr lang="fr-FR" sz="31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on Imports</a:t>
            </a:r>
            <a:r>
              <a:rPr lang="fr-FR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fr-FR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l-GR" sz="2800" i="1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63C45-0F57-4EB8-B6EF-AFD6E82A0E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838200" y="1371600"/>
            <a:ext cx="71628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b="1" dirty="0">
                <a:solidFill>
                  <a:schemeClr val="bg1"/>
                </a:solidFill>
                <a:latin typeface="+mn-lt"/>
                <a:cs typeface="+mn-cs"/>
              </a:rPr>
              <a:t>Integrated with the THESEAS Import system</a:t>
            </a:r>
          </a:p>
          <a:p>
            <a:pPr marL="342900" indent="-34290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b="1" dirty="0">
                <a:solidFill>
                  <a:schemeClr val="bg1"/>
                </a:solidFill>
                <a:latin typeface="+mn-lt"/>
                <a:cs typeface="+mn-cs"/>
              </a:rPr>
              <a:t>Risk is assessed according to the information presented on the SAD and the Manifest</a:t>
            </a:r>
          </a:p>
          <a:p>
            <a:pPr marL="342900" indent="-34290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b="1" dirty="0">
                <a:solidFill>
                  <a:schemeClr val="bg1"/>
                </a:solidFill>
                <a:latin typeface="+mn-lt"/>
                <a:cs typeface="+mn-cs"/>
              </a:rPr>
              <a:t>Main Risk Processes: Profiles, Objects, Result tables, Sampling </a:t>
            </a:r>
          </a:p>
          <a:p>
            <a:pPr marL="342900" indent="-342900">
              <a:spcBef>
                <a:spcPct val="20000"/>
              </a:spcBef>
              <a:buClr>
                <a:srgbClr val="037C03"/>
              </a:buClr>
              <a:buSzPct val="100000"/>
              <a:buFont typeface="Wingdings" pitchFamily="2" charset="2"/>
              <a:buChar char="n"/>
              <a:defRPr/>
            </a:pPr>
            <a:endParaRPr lang="en-US" sz="2800" dirty="0">
              <a:solidFill>
                <a:srgbClr val="00007F"/>
              </a:solidFill>
              <a:latin typeface="Arial" charset="0"/>
            </a:endParaRPr>
          </a:p>
        </p:txBody>
      </p:sp>
      <p:graphicFrame>
        <p:nvGraphicFramePr>
          <p:cNvPr id="2050" name="Object 6147"/>
          <p:cNvGraphicFramePr>
            <a:graphicFrameLocks noChangeAspect="1"/>
          </p:cNvGraphicFramePr>
          <p:nvPr/>
        </p:nvGraphicFramePr>
        <p:xfrm>
          <a:off x="762000" y="3200400"/>
          <a:ext cx="7467600" cy="329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4" imgW="4564440" imgH="2072160" progId="Word.Document.8">
                  <p:embed/>
                </p:oleObj>
              </mc:Choice>
              <mc:Fallback>
                <p:oleObj name="Document" r:id="rId4" imgW="4564440" imgH="2072160" progId="Word.Document.8">
                  <p:embed/>
                  <p:pic>
                    <p:nvPicPr>
                      <p:cNvPr id="0" name="Object 6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7467600" cy="329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5957</TotalTime>
  <Words>380</Words>
  <Application>Microsoft Office PowerPoint</Application>
  <PresentationFormat>On-screen Show (4:3)</PresentationFormat>
  <Paragraphs>100</Paragraphs>
  <Slides>15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Flow</vt:lpstr>
      <vt:lpstr>Image</vt:lpstr>
      <vt:lpstr>Document</vt:lpstr>
      <vt:lpstr>“Manifest System” </vt:lpstr>
      <vt:lpstr>Manifest System </vt:lpstr>
      <vt:lpstr>Manifest – General Segment</vt:lpstr>
      <vt:lpstr>Manifest -Transport Document</vt:lpstr>
      <vt:lpstr>Temporary Storage Timers</vt:lpstr>
      <vt:lpstr>Manifest vs SAD Structure</vt:lpstr>
      <vt:lpstr>Import System – SAD General Segment </vt:lpstr>
      <vt:lpstr>Import System – SAD -Items segment</vt:lpstr>
      <vt:lpstr>                            Risk Analysis on Imports </vt:lpstr>
      <vt:lpstr>   Imp. System- Main Declaration Processes</vt:lpstr>
      <vt:lpstr>PowerPoint Presentation</vt:lpstr>
      <vt:lpstr>Import - Accounting Interface</vt:lpstr>
      <vt:lpstr>Traceability in THESEAS  ICS-Manifest-Import-Accounting </vt:lpstr>
      <vt:lpstr>Follow of Cargo for Exportation</vt:lpstr>
      <vt:lpstr>End of Presentation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Ηλεκτρονικά Τελωνεία</dc:title>
  <dc:creator>GOVERNMENT OF CYPRUS</dc:creator>
  <cp:lastModifiedBy>User</cp:lastModifiedBy>
  <cp:revision>469</cp:revision>
  <dcterms:created xsi:type="dcterms:W3CDTF">2006-05-27T22:57:37Z</dcterms:created>
  <dcterms:modified xsi:type="dcterms:W3CDTF">2019-03-07T09:03:48Z</dcterms:modified>
</cp:coreProperties>
</file>